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7772400" cy="10058400"/>
  <p:notesSz cx="6858000" cy="9144000"/>
  <p:embeddedFontLst>
    <p:embeddedFont>
      <p:font typeface="Amasis MT Pro Medium" panose="02040604050005020304" pitchFamily="18" charset="0"/>
      <p:regular r:id="rId4"/>
      <p:italic r:id="rId5"/>
    </p:embeddedFont>
    <p:embeddedFont>
      <p:font typeface="Arial Rounded MT Bold" panose="020F0704030504030204" pitchFamily="34" charset="0"/>
      <p:regular r:id="rId6"/>
    </p:embeddedFont>
    <p:embeddedFont>
      <p:font typeface="Calibri" panose="020F0502020204030204" pitchFamily="34" charset="0"/>
      <p:regular r:id="rId7"/>
      <p:bold r:id="rId8"/>
      <p:italic r:id="rId9"/>
      <p:boldItalic r:id="rId10"/>
    </p:embeddedFont>
    <p:embeddedFont>
      <p:font typeface="Cavolini" panose="03000502040302020204" pitchFamily="66" charset="0"/>
      <p:regular r:id="rId11"/>
      <p:bold r:id="rId12"/>
      <p:italic r:id="rId13"/>
      <p:boldItalic r:id="rId14"/>
    </p:embeddedFont>
    <p:embeddedFont>
      <p:font typeface="Playfair Display" panose="00000500000000000000" pitchFamily="2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7AC7DD8-6ECB-4F23-8002-E2302F6C5678}">
  <a:tblStyle styleId="{97AC7DD8-6ECB-4F23-8002-E2302F6C5678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92" autoAdjust="0"/>
  </p:normalViewPr>
  <p:slideViewPr>
    <p:cSldViewPr snapToGrid="0">
      <p:cViewPr>
        <p:scale>
          <a:sx n="67" d="100"/>
          <a:sy n="67" d="100"/>
        </p:scale>
        <p:origin x="384" y="-1436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font" Target="fonts/font10.fntdata"/><Relationship Id="rId18" Type="http://schemas.openxmlformats.org/officeDocument/2006/relationships/font" Target="fonts/font15.fntdata"/><Relationship Id="rId3" Type="http://schemas.openxmlformats.org/officeDocument/2006/relationships/notesMaster" Target="notesMasters/notesMaster1.xml"/><Relationship Id="rId21" Type="http://schemas.openxmlformats.org/officeDocument/2006/relationships/theme" Target="theme/theme1.xml"/><Relationship Id="rId7" Type="http://schemas.openxmlformats.org/officeDocument/2006/relationships/font" Target="fonts/font4.fntdata"/><Relationship Id="rId12" Type="http://schemas.openxmlformats.org/officeDocument/2006/relationships/font" Target="fonts/font9.fntdata"/><Relationship Id="rId17" Type="http://schemas.openxmlformats.org/officeDocument/2006/relationships/font" Target="fonts/font14.fntdata"/><Relationship Id="rId2" Type="http://schemas.openxmlformats.org/officeDocument/2006/relationships/slide" Target="slides/slide1.xml"/><Relationship Id="rId16" Type="http://schemas.openxmlformats.org/officeDocument/2006/relationships/font" Target="fonts/font1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font" Target="fonts/font8.fntdata"/><Relationship Id="rId5" Type="http://schemas.openxmlformats.org/officeDocument/2006/relationships/font" Target="fonts/font2.fntdata"/><Relationship Id="rId15" Type="http://schemas.openxmlformats.org/officeDocument/2006/relationships/font" Target="fonts/font12.fntdata"/><Relationship Id="rId10" Type="http://schemas.openxmlformats.org/officeDocument/2006/relationships/font" Target="fonts/font7.fntdata"/><Relationship Id="rId19" Type="http://schemas.openxmlformats.org/officeDocument/2006/relationships/presProps" Target="pres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font" Target="fonts/font1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104480" y="685800"/>
            <a:ext cx="2649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6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www.goodfreephotos.com/vector-images/alarm-clock-vector-graphic.png.php" TargetMode="External"/><Relationship Id="rId18" Type="http://schemas.openxmlformats.org/officeDocument/2006/relationships/hyperlink" Target="https://1stplacespiritwear.com/schools/MD/Severn/Quarterfield%20Elementary%20School" TargetMode="External"/><Relationship Id="rId3" Type="http://schemas.openxmlformats.org/officeDocument/2006/relationships/image" Target="../media/image1.jpg"/><Relationship Id="rId21" Type="http://schemas.openxmlformats.org/officeDocument/2006/relationships/image" Target="../media/image10.jpeg"/><Relationship Id="rId7" Type="http://schemas.openxmlformats.org/officeDocument/2006/relationships/image" Target="../media/image2.png"/><Relationship Id="rId12" Type="http://schemas.openxmlformats.org/officeDocument/2006/relationships/image" Target="../media/image6.png"/><Relationship Id="rId17" Type="http://schemas.openxmlformats.org/officeDocument/2006/relationships/hyperlink" Target="https://nam12.safelinks.protection.outlook.com/?url=https%3A%2F%2F1stplacespiritwear.com%2Fschools%2FMD%2FSevern%2FQuarterfield%2520Elementary%2520School&amp;data=05%7C01%7CCBUONASSISI%40AACPS.org%7C5dd9449b926b4713425108da981ac641%7Cb7d27e93356b4ad88a7089c35df207c0%7C0%7C0%7C637989538003369762%7CUnknown%7CTWFpbGZsb3d8eyJWIjoiMC4wLjAwMDAiLCJQIjoiV2luMzIiLCJBTiI6Ik1haWwiLCJXVCI6Mn0%3D%7C3000%7C%7C%7C&amp;sdata=MqBe%2FbzU8rzHGMX2RggMZu5TTwn%2BSBGnExJLtUUZt%2F4%3D&amp;reserved=0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twitter.com/QuarterfieldES" TargetMode="External"/><Relationship Id="rId11" Type="http://schemas.openxmlformats.org/officeDocument/2006/relationships/hyperlink" Target="https://www.pngall.com/school-bus-png" TargetMode="External"/><Relationship Id="rId5" Type="http://schemas.openxmlformats.org/officeDocument/2006/relationships/hyperlink" Target="https://twitter.com/SolleyAACPS/status/1535290597938012162?s=20&amp;t=CedaRSU7-79MjvrBuwsmFg" TargetMode="External"/><Relationship Id="rId15" Type="http://schemas.openxmlformats.org/officeDocument/2006/relationships/hyperlink" Target="https://nam12.safelinks.protection.outlook.com/?url=https%3A%2F%2Fclassicphotographyimaging.simplephoto.com%2Fsearch%2Fquarterfield2022&amp;data=05%7C01%7CCBUONASSISI%40AACPS.org%7C5999941a928644707c7208da9774fe09%7Cb7d27e93356b4ad88a7089c35df207c0%7C0%7C0%7C637988825979651582%7CUnknown%7CTWFpbGZsb3d8eyJWIjoiMC4wLjAwMDAiLCJQIjoiV2luMzIiLCJBTiI6Ik1haWwiLCJXVCI6Mn0%3D%7C3000%7C%7C%7C&amp;sdata=N1BD6ba8XB9kCV4Fn4vxbQb9avLML7jpxZhOIUutta4%3D&amp;reserved=0" TargetMode="External"/><Relationship Id="rId10" Type="http://schemas.openxmlformats.org/officeDocument/2006/relationships/image" Target="../media/image5.png"/><Relationship Id="rId19" Type="http://schemas.openxmlformats.org/officeDocument/2006/relationships/image" Target="../media/image8.jpeg"/><Relationship Id="rId4" Type="http://schemas.openxmlformats.org/officeDocument/2006/relationships/hyperlink" Target="http://gsouto-digitalteacher.blogspot.com/2015/03/international-childrens-book-day-2015.html" TargetMode="External"/><Relationship Id="rId9" Type="http://schemas.openxmlformats.org/officeDocument/2006/relationships/image" Target="../media/image4.png"/><Relationship Id="rId14" Type="http://schemas.openxmlformats.org/officeDocument/2006/relationships/hyperlink" Target="file:///C:\Users\cbuonassisi\Downloads\Quarterfield%20Elementary%20Uniform%20Program%208.23.2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hape&#10;&#10;Description automatically generated">
            <a:extLst>
              <a:ext uri="{FF2B5EF4-FFF2-40B4-BE49-F238E27FC236}">
                <a16:creationId xmlns:a16="http://schemas.microsoft.com/office/drawing/2014/main" id="{5107BF9D-F997-AA5F-C4D3-5C03949FA3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10800000" flipV="1">
            <a:off x="2921280" y="5400545"/>
            <a:ext cx="595779" cy="568401"/>
          </a:xfrm>
          <a:prstGeom prst="rect">
            <a:avLst/>
          </a:prstGeom>
        </p:spPr>
      </p:pic>
      <p:cxnSp>
        <p:nvCxnSpPr>
          <p:cNvPr id="56" name="Google Shape;56;p13"/>
          <p:cNvCxnSpPr/>
          <p:nvPr/>
        </p:nvCxnSpPr>
        <p:spPr>
          <a:xfrm>
            <a:off x="425" y="49850"/>
            <a:ext cx="7797600" cy="2310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7" name="Google Shape;57;p13"/>
          <p:cNvCxnSpPr/>
          <p:nvPr/>
        </p:nvCxnSpPr>
        <p:spPr>
          <a:xfrm>
            <a:off x="425" y="1650050"/>
            <a:ext cx="7797600" cy="23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8" name="Google Shape;58;p13"/>
          <p:cNvCxnSpPr/>
          <p:nvPr/>
        </p:nvCxnSpPr>
        <p:spPr>
          <a:xfrm>
            <a:off x="425" y="1269050"/>
            <a:ext cx="7797600" cy="23100"/>
          </a:xfrm>
          <a:prstGeom prst="straightConnector1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9" name="Google Shape;59;p13"/>
          <p:cNvCxnSpPr>
            <a:cxnSpLocks/>
          </p:cNvCxnSpPr>
          <p:nvPr/>
        </p:nvCxnSpPr>
        <p:spPr>
          <a:xfrm>
            <a:off x="425" y="1192850"/>
            <a:ext cx="7771975" cy="0"/>
          </a:xfrm>
          <a:prstGeom prst="straightConnector1">
            <a:avLst/>
          </a:prstGeom>
          <a:noFill/>
          <a:ln w="7620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1" name="Google Shape;61;p13"/>
          <p:cNvSpPr txBox="1"/>
          <p:nvPr/>
        </p:nvSpPr>
        <p:spPr>
          <a:xfrm>
            <a:off x="854468" y="1222921"/>
            <a:ext cx="3945900" cy="38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Issued:  Sunday, September 25</a:t>
            </a:r>
            <a:r>
              <a:rPr lang="en" sz="1800" b="1" baseline="30000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endParaRPr lang="en" sz="1800" b="1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Playfair Display"/>
                <a:ea typeface="Playfair Display"/>
                <a:cs typeface="Playfair Display"/>
                <a:sym typeface="Playfair Display"/>
              </a:rPr>
              <a:t>	</a:t>
            </a:r>
            <a:endParaRPr sz="1600" b="1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graphicFrame>
        <p:nvGraphicFramePr>
          <p:cNvPr id="62" name="Google Shape;62;p13"/>
          <p:cNvGraphicFramePr/>
          <p:nvPr>
            <p:extLst>
              <p:ext uri="{D42A27DB-BD31-4B8C-83A1-F6EECF244321}">
                <p14:modId xmlns:p14="http://schemas.microsoft.com/office/powerpoint/2010/main" val="2603227051"/>
              </p:ext>
            </p:extLst>
          </p:nvPr>
        </p:nvGraphicFramePr>
        <p:xfrm>
          <a:off x="158075" y="1770437"/>
          <a:ext cx="7525923" cy="2105843"/>
        </p:xfrm>
        <a:graphic>
          <a:graphicData uri="http://schemas.openxmlformats.org/drawingml/2006/table">
            <a:tbl>
              <a:tblPr>
                <a:noFill/>
                <a:tableStyleId>{97AC7DD8-6ECB-4F23-8002-E2302F6C5678}</a:tableStyleId>
              </a:tblPr>
              <a:tblGrid>
                <a:gridCol w="15528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457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904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5592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256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Monday,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26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Tuesday,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27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Wednesday,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28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Thursday,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29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Friday, </a:t>
                      </a: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September 30</a:t>
                      </a:r>
                      <a:r>
                        <a:rPr lang="en" sz="1100" b="1" baseline="30000" dirty="0">
                          <a:solidFill>
                            <a:srgbClr val="002060"/>
                          </a:solidFill>
                        </a:rPr>
                        <a:t>th</a:t>
                      </a:r>
                      <a:r>
                        <a:rPr lang="en" sz="1100" b="1" dirty="0">
                          <a:solidFill>
                            <a:srgbClr val="002060"/>
                          </a:solidFill>
                        </a:rPr>
                        <a:t> </a:t>
                      </a:r>
                      <a:endParaRPr sz="11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87713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No School- Rosh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dirty="0">
                          <a:solidFill>
                            <a:srgbClr val="002060"/>
                          </a:solidFill>
                        </a:rPr>
                        <a:t>Hashanah</a:t>
                      </a: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1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1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100" b="0" dirty="0">
                          <a:solidFill>
                            <a:srgbClr val="002060"/>
                          </a:solidFill>
                        </a:rPr>
                        <a:t>School Uniform Picture Day</a:t>
                      </a: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200" b="1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n-US" sz="11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3" name="Google Shape;63;p13"/>
          <p:cNvSpPr txBox="1"/>
          <p:nvPr/>
        </p:nvSpPr>
        <p:spPr>
          <a:xfrm>
            <a:off x="3876774" y="8089034"/>
            <a:ext cx="3945900" cy="568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dirty="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Quarterfield’s</a:t>
            </a:r>
            <a:r>
              <a:rPr lang="en" sz="1800" b="1" u="sng" dirty="0">
                <a:solidFill>
                  <a:srgbClr val="FF000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-US" sz="1800" b="1" u="sng" dirty="0">
                <a:solidFill>
                  <a:srgbClr val="002060"/>
                </a:solidFill>
                <a:latin typeface="Playfair Display"/>
                <a:ea typeface="Playfair Display"/>
                <a:cs typeface="Playfair Display"/>
                <a:sym typeface="Playfair Display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Tweet of the Week!</a:t>
            </a:r>
            <a:endParaRPr lang="en-US" sz="1800" b="1" u="sng" dirty="0">
              <a:solidFill>
                <a:srgbClr val="002060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82372" y="5404540"/>
            <a:ext cx="3665413" cy="3042756"/>
          </a:xfrm>
          <a:prstGeom prst="rect">
            <a:avLst/>
          </a:prstGeom>
          <a:solidFill>
            <a:srgbClr val="EEEEEE"/>
          </a:solidFill>
          <a:ln w="2857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>
                <a:latin typeface="Playfair Display"/>
                <a:ea typeface="Playfair Display"/>
                <a:cs typeface="Playfair Display"/>
                <a:sym typeface="Playfair Display"/>
              </a:rPr>
              <a:t>Looking Ahead: </a:t>
            </a:r>
            <a:endParaRPr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September</a:t>
            </a:r>
            <a:endParaRPr lang="en" sz="150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26 | </a:t>
            </a:r>
            <a:r>
              <a:rPr lang="en" sz="15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Schools &amp; Central Offices closed. Rosh Hashanah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5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29| </a:t>
            </a:r>
            <a:r>
              <a:rPr lang="en" sz="15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School Picture Day 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1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October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16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5|</a:t>
            </a:r>
            <a:r>
              <a:rPr lang="en" sz="14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Schools &amp; Central Offices closed 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14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Yom Kippur</a:t>
            </a:r>
          </a:p>
          <a:p>
            <a:pPr>
              <a:buClr>
                <a:schemeClr val="dk1"/>
              </a:buClr>
              <a:buSzPts val="1100"/>
            </a:pPr>
            <a:r>
              <a:rPr lang="en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10| </a:t>
            </a: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Gr 1 Field Trip to Clarks Farm</a:t>
            </a:r>
            <a:endParaRPr lang="en" sz="14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>
              <a:buClr>
                <a:schemeClr val="dk1"/>
              </a:buClr>
              <a:buSzPts val="1100"/>
            </a:pPr>
            <a:r>
              <a:rPr lang="en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19|  2 </a:t>
            </a: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Hour Early Dismissal- Equity Day (12:25 pm)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14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20| 2 </a:t>
            </a:r>
            <a:r>
              <a:rPr lang="en" sz="1400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Hour Early Dismissal- Parent/Teacher Conferences </a:t>
            </a:r>
            <a:r>
              <a:rPr lang="en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(12:25 pm)</a:t>
            </a:r>
          </a:p>
          <a:p>
            <a:pPr>
              <a:buClr>
                <a:schemeClr val="dk1"/>
              </a:buClr>
              <a:buSzPts val="1100"/>
            </a:pPr>
            <a:endParaRPr lang="en" sz="14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"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99EDF2-E3CD-48E4-A58C-A9E136562E1D}"/>
              </a:ext>
            </a:extLst>
          </p:cNvPr>
          <p:cNvSpPr txBox="1"/>
          <p:nvPr/>
        </p:nvSpPr>
        <p:spPr>
          <a:xfrm>
            <a:off x="152400" y="72950"/>
            <a:ext cx="744604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Amasis MT Pro Medium" panose="02040604050005020304" pitchFamily="18" charset="0"/>
              </a:rPr>
              <a:t>Quarterfield’s</a:t>
            </a:r>
            <a:r>
              <a:rPr lang="en-US" sz="3600" b="1" dirty="0">
                <a:solidFill>
                  <a:srgbClr val="002060"/>
                </a:solidFill>
                <a:latin typeface="Amasis MT Pro Medium" panose="02040604050005020304" pitchFamily="18" charset="0"/>
              </a:rPr>
              <a:t> Sunday Newsletter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BD0EAB-8556-42CF-9F82-028997005F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43" y="1016404"/>
            <a:ext cx="1333213" cy="61460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246AFCC-FA53-451E-844D-6BC4A2B49CF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632" y="864675"/>
            <a:ext cx="815545" cy="46733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96EE7-7B93-46BA-AB3B-A69CB59714ED}"/>
              </a:ext>
            </a:extLst>
          </p:cNvPr>
          <p:cNvSpPr txBox="1"/>
          <p:nvPr/>
        </p:nvSpPr>
        <p:spPr>
          <a:xfrm>
            <a:off x="89555" y="3945915"/>
            <a:ext cx="3658230" cy="138499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u="sng" dirty="0">
                <a:solidFill>
                  <a:srgbClr val="002060"/>
                </a:solidFill>
              </a:rPr>
              <a:t>School Lunch Week of Sept. 26</a:t>
            </a:r>
            <a:r>
              <a:rPr lang="en-US" b="1" u="sng" baseline="30000" dirty="0">
                <a:solidFill>
                  <a:srgbClr val="002060"/>
                </a:solidFill>
              </a:rPr>
              <a:t>th</a:t>
            </a:r>
            <a:r>
              <a:rPr lang="en-US" b="1" u="sng" dirty="0">
                <a:solidFill>
                  <a:srgbClr val="002060"/>
                </a:solidFill>
              </a:rPr>
              <a:t> </a:t>
            </a:r>
          </a:p>
          <a:p>
            <a:r>
              <a:rPr lang="en-US" dirty="0">
                <a:solidFill>
                  <a:srgbClr val="002060"/>
                </a:solidFill>
              </a:rPr>
              <a:t>Mon: No School</a:t>
            </a:r>
          </a:p>
          <a:p>
            <a:r>
              <a:rPr lang="en-US" dirty="0">
                <a:solidFill>
                  <a:srgbClr val="002060"/>
                </a:solidFill>
              </a:rPr>
              <a:t>Tues: Pasta</a:t>
            </a:r>
          </a:p>
          <a:p>
            <a:r>
              <a:rPr lang="en-US" dirty="0">
                <a:solidFill>
                  <a:srgbClr val="002060"/>
                </a:solidFill>
              </a:rPr>
              <a:t>Wed: Pizza Sticks w/Marinara Sauce</a:t>
            </a:r>
          </a:p>
          <a:p>
            <a:r>
              <a:rPr lang="en-US" dirty="0">
                <a:solidFill>
                  <a:srgbClr val="002060"/>
                </a:solidFill>
              </a:rPr>
              <a:t>Thurs: Taco w/Tortilla &amp; Scoops</a:t>
            </a:r>
          </a:p>
          <a:p>
            <a:r>
              <a:rPr lang="en-US" dirty="0">
                <a:solidFill>
                  <a:srgbClr val="002060"/>
                </a:solidFill>
              </a:rPr>
              <a:t>Fri: Ranchero Pizza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3F7BBF4-03BE-41A9-AB28-D7FE6B6633AC}"/>
              </a:ext>
            </a:extLst>
          </p:cNvPr>
          <p:cNvSpPr txBox="1"/>
          <p:nvPr/>
        </p:nvSpPr>
        <p:spPr>
          <a:xfrm>
            <a:off x="82373" y="8512325"/>
            <a:ext cx="1378488" cy="1446550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sng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School Supplies</a:t>
            </a:r>
            <a:endParaRPr lang="en-US" sz="1200" b="1" u="sng" dirty="0">
              <a:solidFill>
                <a:srgbClr val="FF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Students should bring a water bottle each day.</a:t>
            </a:r>
            <a:endParaRPr lang="en-US" sz="1200" b="1" dirty="0">
              <a:solidFill>
                <a:srgbClr val="FF0000"/>
              </a:solidFill>
              <a:effectLst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</a:rPr>
              <a:t>Students in Grades 3-5 should bring charged </a:t>
            </a:r>
            <a:r>
              <a:rPr lang="en-US" sz="1000" b="1" dirty="0" err="1">
                <a:solidFill>
                  <a:srgbClr val="FF0000"/>
                </a:solidFill>
              </a:rPr>
              <a:t>chromebooks</a:t>
            </a:r>
            <a:r>
              <a:rPr lang="en-US" sz="1000" b="1" dirty="0">
                <a:solidFill>
                  <a:srgbClr val="FF0000"/>
                </a:solidFill>
              </a:rPr>
              <a:t> daily.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3ADBD-6008-49D7-B4E6-0B664365FB7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72" y="5515252"/>
            <a:ext cx="855814" cy="45737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98541F3-119D-30C9-F5EF-34F7946EEB13}"/>
              </a:ext>
            </a:extLst>
          </p:cNvPr>
          <p:cNvSpPr txBox="1"/>
          <p:nvPr/>
        </p:nvSpPr>
        <p:spPr>
          <a:xfrm>
            <a:off x="2708142" y="8503428"/>
            <a:ext cx="1427403" cy="1508105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</a:rPr>
              <a:t>Transportation changes should only be made in the case of an EMERGENCY</a:t>
            </a:r>
            <a:r>
              <a:rPr lang="en-US" sz="1200" b="1" u="sng" dirty="0">
                <a:solidFill>
                  <a:srgbClr val="FF0000"/>
                </a:solidFill>
                <a:latin typeface="Calibri" panose="020F0502020204030204" pitchFamily="34" charset="0"/>
              </a:rPr>
              <a:t>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200" b="1" u="sng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FF0000"/>
              </a:solidFill>
            </a:endParaRP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FF0000"/>
              </a:solidFill>
            </a:endParaRPr>
          </a:p>
        </p:txBody>
      </p:sp>
      <p:pic>
        <p:nvPicPr>
          <p:cNvPr id="27" name="Picture 26" descr="A yellow school bus with a group of children's faces on it&#10;&#10;Description automatically generated with low confidence">
            <a:extLst>
              <a:ext uri="{FF2B5EF4-FFF2-40B4-BE49-F238E27FC236}">
                <a16:creationId xmlns:a16="http://schemas.microsoft.com/office/drawing/2014/main" id="{6F893550-950D-CC50-C20C-D31B7DFCAE8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1"/>
              </a:ext>
            </a:extLst>
          </a:blip>
          <a:stretch>
            <a:fillRect/>
          </a:stretch>
        </p:blipFill>
        <p:spPr>
          <a:xfrm>
            <a:off x="3077004" y="9418204"/>
            <a:ext cx="696929" cy="435440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77279ED-5710-30DB-5B50-E3C4D77D2445}"/>
              </a:ext>
            </a:extLst>
          </p:cNvPr>
          <p:cNvSpPr/>
          <p:nvPr/>
        </p:nvSpPr>
        <p:spPr>
          <a:xfrm>
            <a:off x="1675631" y="8789350"/>
            <a:ext cx="817742" cy="835882"/>
          </a:xfrm>
          <a:prstGeom prst="rect">
            <a:avLst/>
          </a:prstGeom>
          <a:blipFill dpi="0" rotWithShape="1">
            <a:blip r:embed="rId12">
              <a:alphaModFix amt="16000"/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A57E84B-5C36-A2B6-7DBF-2CF3CB118530}"/>
              </a:ext>
            </a:extLst>
          </p:cNvPr>
          <p:cNvSpPr txBox="1"/>
          <p:nvPr/>
        </p:nvSpPr>
        <p:spPr>
          <a:xfrm>
            <a:off x="1572993" y="8755427"/>
            <a:ext cx="1023017" cy="1015663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 rtl="0">
              <a:spcBef>
                <a:spcPts val="0"/>
              </a:spcBef>
              <a:spcAft>
                <a:spcPts val="0"/>
              </a:spcAft>
            </a:pPr>
            <a:r>
              <a:rPr lang="en-US" sz="1000" b="1" dirty="0">
                <a:solidFill>
                  <a:srgbClr val="FF0000"/>
                </a:solidFill>
              </a:rPr>
              <a:t>Students arriving after 8:00 AM will be marked TARDY!</a:t>
            </a:r>
          </a:p>
          <a:p>
            <a:pPr algn="ctr" rtl="0">
              <a:spcBef>
                <a:spcPts val="0"/>
              </a:spcBef>
              <a:spcAft>
                <a:spcPts val="0"/>
              </a:spcAft>
            </a:pPr>
            <a:endParaRPr lang="en-US" sz="10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DDFEBC-C64C-BBA5-6DE4-BEDB1970EF36}"/>
              </a:ext>
            </a:extLst>
          </p:cNvPr>
          <p:cNvSpPr txBox="1"/>
          <p:nvPr/>
        </p:nvSpPr>
        <p:spPr>
          <a:xfrm rot="10800000" flipH="1" flipV="1">
            <a:off x="13719555" y="-1099595"/>
            <a:ext cx="424665" cy="45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200" dirty="0"/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58975311-7E37-B0F4-7A76-24B8811B1757}"/>
              </a:ext>
            </a:extLst>
          </p:cNvPr>
          <p:cNvSpPr txBox="1"/>
          <p:nvPr/>
        </p:nvSpPr>
        <p:spPr>
          <a:xfrm>
            <a:off x="3921036" y="5404539"/>
            <a:ext cx="3597294" cy="1566923"/>
          </a:xfrm>
          <a:prstGeom prst="rect">
            <a:avLst/>
          </a:prstGeom>
          <a:solidFill>
            <a:schemeClr val="lt1"/>
          </a:solidFill>
          <a:ln w="38100">
            <a:solidFill>
              <a:srgbClr val="FF0000"/>
            </a:solidFill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rgbClr val="0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QES Uniform Policy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Just a reminder that sweatshirts </a:t>
            </a:r>
            <a:r>
              <a:rPr lang="en-US" b="1" i="1" u="sng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may not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a hood, a logo other than the QES logo and must be school colors.  Click 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14"/>
              </a:rPr>
              <a:t>here</a:t>
            </a:r>
            <a:r>
              <a:rPr lang="en-US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uniform policy.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783088-6B10-BE43-B65B-7C2F5ACA1FDA}"/>
              </a:ext>
            </a:extLst>
          </p:cNvPr>
          <p:cNvSpPr txBox="1"/>
          <p:nvPr/>
        </p:nvSpPr>
        <p:spPr>
          <a:xfrm>
            <a:off x="3886200" y="3945915"/>
            <a:ext cx="3658230" cy="1384995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20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3BF9A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9/29/2022 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100" b="1" dirty="0">
                <a:solidFill>
                  <a:srgbClr val="23BF9A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(Students will wear uniform)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effectLst/>
                <a:latin typeface="Arial Rounded MT Bold" panose="020F0704030504030204" pitchFamily="34" charset="0"/>
                <a:ea typeface="Calibri" panose="020F0502020204030204" pitchFamily="34" charset="0"/>
              </a:rPr>
              <a:t>Pre-order Before Picture Day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en-US" u="sng" dirty="0">
                <a:solidFill>
                  <a:srgbClr val="0563C1"/>
                </a:solidFill>
                <a:effectLst/>
                <a:latin typeface="Arial Rounded MT Bold" panose="020F0704030504030204" pitchFamily="34" charset="0"/>
                <a:ea typeface="Calibri" panose="020F0502020204030204" pitchFamily="34" charset="0"/>
                <a:hlinkClick r:id="rId15"/>
              </a:rPr>
              <a:t>https://classicphotographyimaging.simplephoto.com/search/quarterfield2022</a:t>
            </a:r>
            <a:endParaRPr lang="en-US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94A17C-1E22-B5BC-C173-00F9574D6E6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8381" y="3982385"/>
            <a:ext cx="3077004" cy="334043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D9041DA-B85A-5B91-3980-4310A7888644}"/>
              </a:ext>
            </a:extLst>
          </p:cNvPr>
          <p:cNvSpPr txBox="1"/>
          <p:nvPr/>
        </p:nvSpPr>
        <p:spPr>
          <a:xfrm>
            <a:off x="3921036" y="7109542"/>
            <a:ext cx="3658230" cy="1015663"/>
          </a:xfrm>
          <a:prstGeom prst="rect">
            <a:avLst/>
          </a:prstGeom>
          <a:noFill/>
          <a:ln w="28575">
            <a:solidFill>
              <a:schemeClr val="accent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Click 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  <a:hlinkClick r:id="rId17"/>
              </a:rPr>
              <a:t>here</a:t>
            </a: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 to order your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800" b="1" i="1" dirty="0">
                <a:latin typeface="Calibri" panose="020F0502020204030204" pitchFamily="34" charset="0"/>
                <a:ea typeface="Calibri" panose="020F0502020204030204" pitchFamily="34" charset="0"/>
              </a:rPr>
              <a:t>QES Spirit Wear</a:t>
            </a: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endParaRPr lang="en-US" sz="1200" i="1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25" name="Picture 24" descr="A blue logo with white text&#10;&#10;Description automatically generated with low confidence">
            <a:hlinkClick r:id="rId18"/>
            <a:extLst>
              <a:ext uri="{FF2B5EF4-FFF2-40B4-BE49-F238E27FC236}">
                <a16:creationId xmlns:a16="http://schemas.microsoft.com/office/drawing/2014/main" id="{6A6E0DC4-5F3C-3E7A-6862-AF9728EC6F3E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013" y="7322986"/>
            <a:ext cx="824355" cy="664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79F358-C317-28DE-B3C1-277C0356295E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149" y="6621272"/>
            <a:ext cx="1484181" cy="377009"/>
          </a:xfrm>
          <a:prstGeom prst="rect">
            <a:avLst/>
          </a:prstGeom>
        </p:spPr>
      </p:pic>
      <p:pic>
        <p:nvPicPr>
          <p:cNvPr id="5" name="Picture 4" descr="A child wearing headphones and sitting at a desk with a computer&#10;&#10;Description automatically generated with medium confidence">
            <a:extLst>
              <a:ext uri="{FF2B5EF4-FFF2-40B4-BE49-F238E27FC236}">
                <a16:creationId xmlns:a16="http://schemas.microsoft.com/office/drawing/2014/main" id="{9975020A-43EA-4641-65EB-1276A0A5006B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35" y="8530083"/>
            <a:ext cx="1634475" cy="1384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251</Words>
  <Application>Microsoft Office PowerPoint</Application>
  <PresentationFormat>Custom</PresentationFormat>
  <Paragraphs>60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Amasis MT Pro Medium</vt:lpstr>
      <vt:lpstr>Calibri</vt:lpstr>
      <vt:lpstr>Playfair Display</vt:lpstr>
      <vt:lpstr>Arial Rounded MT Bold</vt:lpstr>
      <vt:lpstr>Arial</vt:lpstr>
      <vt:lpstr>Cavolini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Buonassisi, Carla M</dc:creator>
  <cp:lastModifiedBy>Buonassisi, Carla M</cp:lastModifiedBy>
  <cp:revision>25</cp:revision>
  <dcterms:modified xsi:type="dcterms:W3CDTF">2022-09-25T20:43:18Z</dcterms:modified>
</cp:coreProperties>
</file>